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5"/>
  </p:notesMasterIdLst>
  <p:sldIdLst>
    <p:sldId id="330" r:id="rId2"/>
    <p:sldId id="333" r:id="rId3"/>
    <p:sldId id="334" r:id="rId4"/>
    <p:sldId id="341" r:id="rId5"/>
    <p:sldId id="342" r:id="rId6"/>
    <p:sldId id="344" r:id="rId7"/>
    <p:sldId id="345" r:id="rId8"/>
    <p:sldId id="347" r:id="rId9"/>
    <p:sldId id="343" r:id="rId10"/>
    <p:sldId id="350" r:id="rId11"/>
    <p:sldId id="357" r:id="rId12"/>
    <p:sldId id="351" r:id="rId13"/>
    <p:sldId id="355" r:id="rId14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8" d="100"/>
          <a:sy n="98" d="100"/>
        </p:scale>
        <p:origin x="-55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4B-7235-42B1-A924-9802C15922EF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7EDB5-CFE0-4C0D-9803-BB02B60682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796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24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12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60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0172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46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04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551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69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094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01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65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8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83918"/>
            <a:ext cx="8604448" cy="558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Заместитель министра образования и науки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Республики Татарстан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 err="1" smtClean="0">
                <a:solidFill>
                  <a:srgbClr val="0033CC"/>
                </a:solidFill>
                <a:latin typeface="Arial"/>
              </a:rPr>
              <a:t>М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.З.Закирова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07296"/>
            <a:ext cx="8604448" cy="1938956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 проведении диагностических работ </a:t>
            </a:r>
            <a:endParaRPr lang="ru-RU" sz="24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образовательным программам основного общего образования для обучающихся </a:t>
            </a: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10-х классов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общеобразовательных организаций </a:t>
            </a:r>
            <a:endParaRPr lang="ru-RU" sz="24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Республики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Татарстан в 2020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2401943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Образовательные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организации: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036" y="1282204"/>
            <a:ext cx="844006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информируют участников диагностических работ и их родителей (законный представителей) о целях проведения диагностических работ, о местах, сроках и порядке проведения диагностических работ, о сроках и месте ознакомления с результатами диагностических работ, а также о результатах диагностических работ, полученных участниками путем размещения информации на официальном сайте ОО, в социальных сетях, публикации в средствах массовой информации, бесед и т.д</a:t>
            </a:r>
            <a:r>
              <a:rPr lang="ru-RU" sz="1800" dirty="0" smtClean="0">
                <a:ea typeface="Times New Roman" panose="02020603050405020304" pitchFamily="18" charset="0"/>
              </a:rPr>
              <a:t>.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создают необходимые условия соблюдение мер по профилактике распространения новой коронавирусной инфекции (COVID 19) при организации и проведении диагностического </a:t>
            </a:r>
            <a:r>
              <a:rPr lang="ru-RU" sz="1800" dirty="0" smtClean="0">
                <a:ea typeface="Times New Roman" panose="02020603050405020304" pitchFamily="18" charset="0"/>
              </a:rPr>
              <a:t>тестирования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обеспечивают соблюдение Порядка и сроков проведения диагностических работ, установленных МОиН </a:t>
            </a:r>
            <a:r>
              <a:rPr lang="ru-RU" sz="1800" dirty="0" smtClean="0">
                <a:ea typeface="Times New Roman" panose="02020603050405020304" pitchFamily="18" charset="0"/>
              </a:rPr>
              <a:t>РТ</a:t>
            </a:r>
            <a:endParaRPr lang="ru-RU" sz="1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280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Образовательные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организации: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036" y="1367929"/>
            <a:ext cx="84400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 smtClean="0">
                <a:ea typeface="Times New Roman" panose="02020603050405020304" pitchFamily="18" charset="0"/>
              </a:rPr>
              <a:t>осуществляют </a:t>
            </a:r>
            <a:r>
              <a:rPr lang="ru-RU" sz="1600" dirty="0">
                <a:ea typeface="Times New Roman" panose="02020603050405020304" pitchFamily="18" charset="0"/>
              </a:rPr>
              <a:t>материально-техническое обеспечение при проведении диагностических работ по учебным предметам «Русский язык», «Физика», «Химия», Информатика и </a:t>
            </a:r>
            <a:r>
              <a:rPr lang="ru-RU" sz="1600" dirty="0" smtClean="0">
                <a:ea typeface="Times New Roman" panose="02020603050405020304" pitchFamily="18" charset="0"/>
              </a:rPr>
              <a:t>ИКТ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определяют учебные кабинеты проведения диагностических работ, в которых участники проходят процедуру диагностических работ (далее – аудитории </a:t>
            </a:r>
            <a:r>
              <a:rPr lang="ru-RU" sz="1600" dirty="0" smtClean="0">
                <a:ea typeface="Times New Roman" panose="02020603050405020304" pitchFamily="18" charset="0"/>
              </a:rPr>
              <a:t>проведения)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соблюдают информационную безопасность при хранении, использовании и передаче КИМ диагностических работ в </a:t>
            </a:r>
            <a:r>
              <a:rPr lang="ru-RU" sz="1600" dirty="0" smtClean="0">
                <a:ea typeface="Times New Roman" panose="02020603050405020304" pitchFamily="18" charset="0"/>
              </a:rPr>
              <a:t>ОО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организуют </a:t>
            </a:r>
            <a:r>
              <a:rPr lang="ru-RU" sz="1600" dirty="0" smtClean="0">
                <a:ea typeface="Times New Roman" panose="02020603050405020304" pitchFamily="18" charset="0"/>
              </a:rPr>
              <a:t>проведение </a:t>
            </a:r>
            <a:r>
              <a:rPr lang="ru-RU" sz="1600" dirty="0">
                <a:ea typeface="Times New Roman" panose="02020603050405020304" pitchFamily="18" charset="0"/>
              </a:rPr>
              <a:t>диагностических работ лицами, задействованными в проведении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осуществляют передачу выполненных участниками диагностических работ в МОУО и/или в ГБУ «РЦМКО</a:t>
            </a:r>
            <a:r>
              <a:rPr lang="ru-RU" sz="1600" dirty="0" smtClean="0">
                <a:ea typeface="Times New Roman" panose="02020603050405020304" pitchFamily="18" charset="0"/>
              </a:rPr>
              <a:t>»</a:t>
            </a:r>
            <a:endParaRPr lang="ru-RU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361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Проверка диагностических работ участников осуществляется предметными комиссиями </a:t>
            </a:r>
            <a:endParaRPr lang="ru-RU" sz="2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соответствующим учебным </a:t>
            </a: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предметам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235" y="1290335"/>
            <a:ext cx="82896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dirty="0" smtClean="0">
                <a:ea typeface="Times New Roman" panose="02020603050405020304" pitchFamily="18" charset="0"/>
              </a:rPr>
              <a:t>Прием </a:t>
            </a:r>
            <a:r>
              <a:rPr lang="ru-RU" sz="1800" dirty="0">
                <a:ea typeface="Times New Roman" panose="02020603050405020304" pitchFamily="18" charset="0"/>
              </a:rPr>
              <a:t>и рассмотрение апелляций, перепроверки по результатам диагностических работ не предусмотрены.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>
                <a:ea typeface="Times New Roman" panose="02020603050405020304" pitchFamily="18" charset="0"/>
              </a:rPr>
              <a:t> </a:t>
            </a:r>
          </a:p>
          <a:p>
            <a:pPr marL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 smtClean="0"/>
              <a:t>К </a:t>
            </a:r>
            <a:r>
              <a:rPr lang="ru-RU" sz="1800" b="1" dirty="0"/>
              <a:t>проведению диагностических работ привлекаются</a:t>
            </a:r>
            <a:r>
              <a:rPr lang="ru-RU" sz="1800" b="1" dirty="0" smtClean="0"/>
              <a:t>:</a:t>
            </a:r>
          </a:p>
          <a:p>
            <a:pPr marL="450215" algn="just">
              <a:tabLst>
                <a:tab pos="-180340" algn="l"/>
                <a:tab pos="450215" algn="l"/>
                <a:tab pos="630555" algn="l"/>
              </a:tabLst>
            </a:pP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ответственный в ОО за проведение диагностических работ </a:t>
            </a:r>
            <a:r>
              <a:rPr lang="ru-RU" sz="1800" dirty="0"/>
              <a:t>(далее – ответственный в ОО), действующий на основании </a:t>
            </a:r>
            <a:r>
              <a:rPr lang="ru-RU" sz="1800" dirty="0" smtClean="0"/>
              <a:t>инструкции</a:t>
            </a: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организатор в аудитории проведения</a:t>
            </a:r>
            <a:r>
              <a:rPr lang="ru-RU" sz="1800" dirty="0"/>
              <a:t>, действующий на основании </a:t>
            </a:r>
            <a:r>
              <a:rPr lang="ru-RU" sz="1800" dirty="0" smtClean="0"/>
              <a:t>инструкции</a:t>
            </a: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технический специалист</a:t>
            </a:r>
            <a:r>
              <a:rPr lang="ru-RU" sz="1800" dirty="0"/>
              <a:t>, оказывающий информационно-технологическую помощь при подготовке и проведении </a:t>
            </a:r>
            <a:r>
              <a:rPr lang="ru-RU" sz="1800" dirty="0">
                <a:ea typeface="Arial" panose="020B0604020202020204" pitchFamily="34" charset="0"/>
              </a:rPr>
              <a:t>диагностических работ</a:t>
            </a:r>
            <a:r>
              <a:rPr lang="ru-RU" sz="1800" dirty="0"/>
              <a:t>, действующий на основании </a:t>
            </a:r>
            <a:r>
              <a:rPr lang="ru-RU" sz="1800" dirty="0" smtClean="0"/>
              <a:t>инструкции</a:t>
            </a:r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2992649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050" y="1368162"/>
            <a:ext cx="81819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Во время проведения диагностических работ 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 рабочем столе участников 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помимо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материалов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A8246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находятся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spcAft>
                <a:spcPts val="0"/>
              </a:spcAft>
            </a:pPr>
            <a:endParaRPr lang="ru-R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документ, удостоверяющий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личность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гелиевая или капиллярная ручка с чернилами черного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цвета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лекарства и питание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(при необходимости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</a:t>
            </a:r>
            <a:endParaRPr lang="ru-RU" sz="2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черновики, выданные организатором в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аудитории</a:t>
            </a:r>
            <a:endParaRPr lang="ru-RU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-205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1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проведения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9905" y="1941788"/>
            <a:ext cx="83107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27 ноября (пятница) </a:t>
            </a:r>
            <a:r>
              <a:rPr lang="ru-RU" sz="1800" b="1" dirty="0"/>
              <a:t>– по русскому </a:t>
            </a:r>
            <a:r>
              <a:rPr lang="ru-RU" sz="1800" b="1" dirty="0" smtClean="0"/>
              <a:t>языку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3 декабря (четверг) </a:t>
            </a:r>
            <a:r>
              <a:rPr lang="ru-RU" sz="1800" b="1" dirty="0"/>
              <a:t>– по </a:t>
            </a:r>
            <a:r>
              <a:rPr lang="ru-RU" sz="1800" b="1" dirty="0" smtClean="0"/>
              <a:t>математике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 smtClean="0"/>
              <a:t>Диагностические работы по учебным предметам по выбору проводятся </a:t>
            </a:r>
            <a:r>
              <a:rPr lang="ru-RU" sz="1800" b="1" dirty="0" smtClean="0">
                <a:solidFill>
                  <a:srgbClr val="A8246F"/>
                </a:solidFill>
              </a:rPr>
              <a:t>во 2 полугодии 2020/2021 учебного года</a:t>
            </a:r>
          </a:p>
          <a:p>
            <a:pPr algn="just">
              <a:lnSpc>
                <a:spcPct val="150000"/>
              </a:lnSpc>
            </a:pPr>
            <a:endParaRPr lang="ru-RU" sz="1800" b="1" dirty="0" smtClean="0">
              <a:solidFill>
                <a:srgbClr val="A8246F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1800" b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4753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864" y="1934016"/>
            <a:ext cx="81854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</a:pPr>
            <a:r>
              <a:rPr lang="ru-RU" sz="1800" dirty="0" smtClean="0"/>
              <a:t>В связи с неблагоприятной санитарно-эпидемиологической обстановкой обучающиеся</a:t>
            </a:r>
            <a:r>
              <a:rPr lang="ru-RU" sz="1800" dirty="0"/>
              <a:t>, которые получают среднее общее образование </a:t>
            </a:r>
            <a:r>
              <a:rPr lang="ru-RU" sz="1800" b="1" dirty="0"/>
              <a:t>вне общеобразовательных организаций Республики Татарстан</a:t>
            </a:r>
            <a:r>
              <a:rPr lang="ru-RU" sz="1800" dirty="0"/>
              <a:t>, обучающиеся общеобразовательных организаций Республики Татарстан, которые находятся на </a:t>
            </a:r>
            <a:r>
              <a:rPr lang="ru-RU" sz="1800" b="1" dirty="0"/>
              <a:t>длительном лечении </a:t>
            </a:r>
            <a:r>
              <a:rPr lang="ru-RU" sz="1800" dirty="0"/>
              <a:t>в медицинских организациях, обучающиеся с </a:t>
            </a:r>
            <a:r>
              <a:rPr lang="ru-RU" sz="1800" b="1" dirty="0"/>
              <a:t>ограниченными возможностями здоровья</a:t>
            </a:r>
            <a:r>
              <a:rPr lang="ru-RU" sz="1800" dirty="0"/>
              <a:t>, обучающиеся, имеющие </a:t>
            </a:r>
            <a:r>
              <a:rPr lang="ru-RU" sz="1800" b="1" dirty="0"/>
              <a:t>уважительную причину </a:t>
            </a:r>
            <a:r>
              <a:rPr lang="ru-RU" sz="1800" dirty="0"/>
              <a:t>(болезнь, соревнования, олимпиады и иное), </a:t>
            </a:r>
            <a:r>
              <a:rPr lang="ru-RU" sz="1800" dirty="0" smtClean="0"/>
              <a:t>подтвержденную </a:t>
            </a:r>
            <a:r>
              <a:rPr lang="ru-RU" sz="1800" dirty="0"/>
              <a:t>документально, </a:t>
            </a:r>
            <a:r>
              <a:rPr lang="ru-RU" sz="1800" b="1" dirty="0">
                <a:solidFill>
                  <a:srgbClr val="A8246F"/>
                </a:solidFill>
              </a:rPr>
              <a:t>освобождаются от участия в диагностических </a:t>
            </a:r>
            <a:r>
              <a:rPr lang="ru-RU" sz="1800" b="1" dirty="0" smtClean="0">
                <a:solidFill>
                  <a:srgbClr val="A8246F"/>
                </a:solidFill>
              </a:rPr>
              <a:t>работах</a:t>
            </a:r>
            <a:endParaRPr lang="ru-RU" sz="1800" b="1" dirty="0">
              <a:solidFill>
                <a:srgbClr val="A8246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 проведении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050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424" y="1840950"/>
            <a:ext cx="822960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Обеспечение единства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образовательного пространства за счет использования единых диагностических материалов и единых критериев оценивания диагностических</a:t>
            </a:r>
            <a:r>
              <a:rPr lang="ru-RU" sz="1700" dirty="0">
                <a:ea typeface="Times New Roman" panose="02020603050405020304" pitchFamily="18" charset="0"/>
              </a:rPr>
              <a:t> </a:t>
            </a:r>
            <a:r>
              <a:rPr lang="ru-RU" sz="1700" dirty="0" smtClean="0">
                <a:ea typeface="Times New Roman" panose="02020603050405020304" pitchFamily="18" charset="0"/>
              </a:rPr>
              <a:t>работ.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ea typeface="Times New Roman" panose="02020603050405020304" pitchFamily="18" charset="0"/>
              </a:rPr>
              <a:t>Осуществление мониторинга </a:t>
            </a:r>
            <a:r>
              <a:rPr lang="ru-RU" sz="1700" dirty="0">
                <a:ea typeface="Times New Roman" panose="02020603050405020304" pitchFamily="18" charset="0"/>
              </a:rPr>
              <a:t>системы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образования Республики Татарстан</a:t>
            </a:r>
            <a:r>
              <a:rPr lang="ru-RU" sz="1700" dirty="0">
                <a:ea typeface="Times New Roman" panose="02020603050405020304" pitchFamily="18" charset="0"/>
              </a:rPr>
              <a:t>, в том числе мониторинга уровня подготовки обучающихся в соответствии с федеральными государственными образовательными </a:t>
            </a:r>
            <a:r>
              <a:rPr lang="ru-RU" sz="1700" dirty="0" smtClean="0">
                <a:ea typeface="Times New Roman" panose="02020603050405020304" pitchFamily="18" charset="0"/>
              </a:rPr>
              <a:t>стандартами.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Объективная оценка метапредметных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и предметных результатов освоения обучающимися образовательных программ основного общего образования в Республике Татарстан за 2019-2020 учебный </a:t>
            </a: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год.</a:t>
            </a:r>
            <a:endParaRPr lang="ru-RU" sz="17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211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325" y="1774275"/>
            <a:ext cx="8220075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Выявление образовательных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дефицитов обучающихся по итогам освоения образовательных программ основного общего образования и дальнейшего анализа полученных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результатов.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Организация работы </a:t>
            </a:r>
            <a:r>
              <a:rPr lang="ru-RU" sz="1800" dirty="0">
                <a:ea typeface="Times New Roman" panose="02020603050405020304" pitchFamily="18" charset="0"/>
              </a:rPr>
              <a:t>по устранению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выявленных образовательных дефицитов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обучающихся.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Совершенствование преподавания </a:t>
            </a:r>
            <a:r>
              <a:rPr lang="ru-RU" sz="1800" dirty="0">
                <a:ea typeface="Times New Roman" panose="02020603050405020304" pitchFamily="18" charset="0"/>
              </a:rPr>
              <a:t>учебных предметов и повышения качества образования в образовательных организациях.</a:t>
            </a: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ru-RU" sz="14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Диагностические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работы проводятся </a:t>
            </a:r>
            <a:endParaRPr lang="ru-RU" sz="1800" b="1" dirty="0" smtClean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по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контрольным измерительным </a:t>
            </a: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материалам</a:t>
            </a:r>
            <a:endParaRPr lang="ru-RU" sz="1800" b="1" dirty="0">
              <a:solidFill>
                <a:srgbClr val="A8246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3813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Муниципальные органы управления образованием: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49" y="1262747"/>
            <a:ext cx="833725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 smtClean="0">
                <a:ea typeface="Times New Roman" panose="02020603050405020304" pitchFamily="18" charset="0"/>
              </a:rPr>
              <a:t>Осуществляют </a:t>
            </a:r>
            <a:r>
              <a:rPr lang="ru-RU" sz="1400" b="1" dirty="0">
                <a:ea typeface="Times New Roman" panose="02020603050405020304" pitchFamily="18" charset="0"/>
              </a:rPr>
              <a:t>организацию и проведение </a:t>
            </a:r>
            <a:r>
              <a:rPr lang="ru-RU" sz="1400" b="1" dirty="0" smtClean="0">
                <a:ea typeface="Times New Roman" panose="02020603050405020304" pitchFamily="18" charset="0"/>
              </a:rPr>
              <a:t>ДР-10 в образовательных организациях, расположенных </a:t>
            </a:r>
            <a:r>
              <a:rPr lang="ru-RU" sz="1400" b="1" dirty="0">
                <a:ea typeface="Times New Roman" panose="02020603050405020304" pitchFamily="18" charset="0"/>
              </a:rPr>
              <a:t>на территории муниципального </a:t>
            </a:r>
            <a:r>
              <a:rPr lang="ru-RU" sz="1400" b="1" dirty="0" smtClean="0">
                <a:ea typeface="Times New Roman" panose="02020603050405020304" pitchFamily="18" charset="0"/>
              </a:rPr>
              <a:t>образования.</a:t>
            </a:r>
            <a:endParaRPr lang="ru-RU" sz="900" b="1" dirty="0"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>
                <a:ea typeface="Times New Roman" panose="02020603050405020304" pitchFamily="18" charset="0"/>
              </a:rPr>
              <a:t>Определяют меры по обеспечению информационной безопасности в период проведения </a:t>
            </a:r>
            <a:r>
              <a:rPr lang="ru-RU" sz="1400" b="1" dirty="0" smtClean="0">
                <a:ea typeface="Times New Roman" panose="02020603050405020304" pitchFamily="18" charset="0"/>
              </a:rPr>
              <a:t>ДР-10.</a:t>
            </a:r>
            <a:endParaRPr lang="ru-RU" sz="1400" b="1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endParaRPr lang="ru-RU" sz="14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 smtClean="0">
                <a:ea typeface="Times New Roman" panose="02020603050405020304" pitchFamily="18" charset="0"/>
              </a:rPr>
              <a:t>Для </a:t>
            </a:r>
            <a:r>
              <a:rPr lang="ru-RU" sz="1400" dirty="0">
                <a:ea typeface="Times New Roman" panose="02020603050405020304" pitchFamily="18" charset="0"/>
              </a:rPr>
              <a:t>осуществления онлайн видеонаблюдения в каждой аудитории необходимо разместить один ноутбук или ПК оснащённый веб-камерой и доступом в интернет. На каждый ПК необходимо предварительно установить соответствующее ПО доступное по ссылке https://zoom.us/download.</a:t>
            </a: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ea typeface="Times New Roman" panose="02020603050405020304" pitchFamily="18" charset="0"/>
              </a:rPr>
              <a:t>За день до проведения тестирования МОУО будет передана ссылка для подключения </a:t>
            </a:r>
            <a:r>
              <a:rPr lang="ru-RU" sz="1400" dirty="0" smtClean="0">
                <a:ea typeface="Times New Roman" panose="02020603050405020304" pitchFamily="18" charset="0"/>
              </a:rPr>
              <a:t>онлайн-наблюдения</a:t>
            </a:r>
            <a:r>
              <a:rPr lang="ru-RU" sz="1400" dirty="0">
                <a:ea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ts val="2415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r>
              <a:rPr lang="ru-RU" sz="1400" b="1" dirty="0">
                <a:ea typeface="Times New Roman" panose="02020603050405020304" pitchFamily="18" charset="0"/>
              </a:rPr>
              <a:t>Осуществляют</a:t>
            </a:r>
            <a:r>
              <a:rPr lang="ru-RU" sz="1400" b="1" dirty="0">
                <a:ea typeface="Calibri" panose="020F0502020204030204" pitchFamily="34" charset="0"/>
              </a:rPr>
              <a:t>:</a:t>
            </a:r>
            <a:endParaRPr lang="ru-RU" sz="1400" b="1" dirty="0">
              <a:ea typeface="Times New Roman" panose="02020603050405020304" pitchFamily="18" charset="0"/>
            </a:endParaRPr>
          </a:p>
          <a:p>
            <a:pPr marL="179705" indent="450215" algn="just"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</a:rPr>
              <a:t>консультационную поддержку ОО в части ведения </a:t>
            </a:r>
            <a:r>
              <a:rPr lang="ru-RU" sz="1400" dirty="0" smtClean="0">
                <a:solidFill>
                  <a:srgbClr val="000000"/>
                </a:solidFill>
                <a:ea typeface="Calibri" panose="020F0502020204030204" pitchFamily="34" charset="0"/>
              </a:rPr>
              <a:t>РИС</a:t>
            </a:r>
            <a:endParaRPr lang="ru-RU" sz="900" dirty="0">
              <a:ea typeface="Calibri" panose="020F0502020204030204" pitchFamily="34" charset="0"/>
            </a:endParaRPr>
          </a:p>
          <a:p>
            <a:pPr marL="179705"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solidFill>
                  <a:srgbClr val="000000"/>
                </a:solidFill>
                <a:ea typeface="Arial" panose="020B0604020202020204" pitchFamily="34" charset="0"/>
              </a:rPr>
              <a:t>информационную поддержку </a:t>
            </a: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</a:rPr>
              <a:t>ОО </a:t>
            </a:r>
            <a:r>
              <a:rPr lang="ru-RU" sz="1400" dirty="0">
                <a:solidFill>
                  <a:srgbClr val="000000"/>
                </a:solidFill>
                <a:ea typeface="Arial" panose="020B0604020202020204" pitchFamily="34" charset="0"/>
              </a:rPr>
              <a:t>при подготовке и проведении диагностических </a:t>
            </a:r>
            <a:r>
              <a:rPr lang="ru-RU" sz="1400" dirty="0" smtClean="0">
                <a:solidFill>
                  <a:srgbClr val="000000"/>
                </a:solidFill>
                <a:ea typeface="Arial" panose="020B0604020202020204" pitchFamily="34" charset="0"/>
              </a:rPr>
              <a:t>работ</a:t>
            </a:r>
            <a:endParaRPr lang="ru-RU" sz="900" dirty="0">
              <a:ea typeface="Calibri" panose="020F0502020204030204" pitchFamily="34" charset="0"/>
            </a:endParaRPr>
          </a:p>
          <a:p>
            <a:pPr marL="179705"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</a:rPr>
              <a:t>проведение информационно-разъяснительной работы по вопросам оценки качества освоения обучающимися образовательных программ основного общего образования путем проведения диагностических </a:t>
            </a:r>
            <a:r>
              <a:rPr lang="ru-RU" sz="1400" dirty="0" smtClean="0">
                <a:solidFill>
                  <a:srgbClr val="000000"/>
                </a:solidFill>
                <a:ea typeface="Calibri" panose="020F0502020204030204" pitchFamily="34" charset="0"/>
              </a:rPr>
              <a:t>работ</a:t>
            </a:r>
            <a:endParaRPr lang="ru-RU" sz="9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830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Муниципальные органы управления образованием: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035" y="996052"/>
            <a:ext cx="844006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A8246F"/>
                </a:solidFill>
                <a:ea typeface="Times New Roman" panose="02020603050405020304" pitchFamily="18" charset="0"/>
              </a:rPr>
              <a:t>Обеспечивают: </a:t>
            </a:r>
            <a:endParaRPr lang="ru-RU" sz="2000" b="1" dirty="0" smtClean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180975" algn="just">
              <a:spcAft>
                <a:spcPts val="0"/>
              </a:spcAft>
              <a:tabLst>
                <a:tab pos="630555" algn="l"/>
              </a:tabLst>
            </a:pPr>
            <a:endParaRPr lang="ru-RU" sz="1600" b="1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осуществление сбора сведений об участниках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предоставление сведений для внесения в </a:t>
            </a:r>
            <a:r>
              <a:rPr lang="ru-RU" sz="1600" dirty="0" smtClean="0">
                <a:ea typeface="Times New Roman" panose="02020603050405020304" pitchFamily="18" charset="0"/>
              </a:rPr>
              <a:t>РИС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внесение сведений об участниках диагностических работ (в случае ведения РИС на муниципальном уровне</a:t>
            </a:r>
            <a:r>
              <a:rPr lang="ru-RU" sz="1600" dirty="0" smtClean="0">
                <a:ea typeface="Times New Roman" panose="02020603050405020304" pitchFamily="18" charset="0"/>
              </a:rPr>
              <a:t>)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доставку материалов участников диагностических работ в места проведения диагностических работ в день проведения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доставку оригиналов бланков участников диагностических работ, файлов с ответами участников диагностических работ в ГБУ «РЦМКО» в день проведения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организацию информирования участников диагностических работ и их родителей (законных представителей) по вопросам организации и проведения диагностических работ через </a:t>
            </a:r>
            <a:r>
              <a:rPr lang="ru-RU" sz="1600" dirty="0" smtClean="0">
                <a:ea typeface="Times New Roman" panose="02020603050405020304" pitchFamily="18" charset="0"/>
              </a:rPr>
              <a:t>ОО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проведение диагностических работ в ОО в соответствии с требованиями настоящего </a:t>
            </a:r>
            <a:r>
              <a:rPr lang="ru-RU" sz="1600" dirty="0" smtClean="0">
                <a:ea typeface="Times New Roman" panose="02020603050405020304" pitchFamily="18" charset="0"/>
              </a:rPr>
              <a:t>Порядка</a:t>
            </a:r>
            <a:endParaRPr lang="ru-RU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51041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Муниципальные органы управления образованием: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86577"/>
            <a:ext cx="844006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>
                <a:solidFill>
                  <a:srgbClr val="A8246F"/>
                </a:solidFill>
                <a:ea typeface="Times New Roman" panose="02020603050405020304" pitchFamily="18" charset="0"/>
              </a:rPr>
              <a:t>Обеспечивают: </a:t>
            </a:r>
            <a:endParaRPr lang="ru-RU" sz="2000" b="1" dirty="0" smtClean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180975" algn="just">
              <a:spcAft>
                <a:spcPts val="0"/>
              </a:spcAft>
              <a:tabLst>
                <a:tab pos="630555" algn="l"/>
              </a:tabLst>
            </a:pPr>
            <a:endParaRPr lang="ru-RU" sz="1600" b="1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соблюдение мер по профилактике распространения новой коронавирусной инфекции (COVID 19) при организации и проведении диагностического </a:t>
            </a:r>
            <a:r>
              <a:rPr lang="ru-RU" sz="1600" dirty="0" smtClean="0">
                <a:ea typeface="Times New Roman" panose="02020603050405020304" pitchFamily="18" charset="0"/>
              </a:rPr>
              <a:t>тестирования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присутствие (с выборочным контролем) представителя МОУО во время проведения диагностических работ с целью соблюдения </a:t>
            </a:r>
            <a:r>
              <a:rPr lang="ru-RU" sz="1600" dirty="0" smtClean="0">
                <a:ea typeface="Times New Roman" panose="02020603050405020304" pitchFamily="18" charset="0"/>
              </a:rPr>
              <a:t>объективности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присутствие (с выборочным контролем) независимых общественных наблюдателей в ОО на территории МОУО с целью соблюдения </a:t>
            </a:r>
            <a:r>
              <a:rPr lang="ru-RU" sz="1600" dirty="0" smtClean="0">
                <a:ea typeface="Times New Roman" panose="02020603050405020304" pitchFamily="18" charset="0"/>
              </a:rPr>
              <a:t>объективности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соблюдение информационной безопасности при подготовке к проведению диагностических работ в пределах своей </a:t>
            </a:r>
            <a:r>
              <a:rPr lang="ru-RU" sz="1600" dirty="0" smtClean="0">
                <a:ea typeface="Times New Roman" panose="02020603050405020304" pitchFamily="18" charset="0"/>
              </a:rPr>
              <a:t>компетенции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ознакомление участников диагностических работ и (или) их родителей (законных представителей) с результатами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205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продолжительность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проведения ДР-10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335" y="1104801"/>
            <a:ext cx="79895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проводятся в сроки, установленные приказом Министерства образования и науки Республики </a:t>
            </a:r>
            <a:r>
              <a:rPr lang="ru-RU" sz="1600" dirty="0" smtClean="0">
                <a:ea typeface="Arial" panose="020B0604020202020204" pitchFamily="34" charset="0"/>
              </a:rPr>
              <a:t>Татарстан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начинаются </a:t>
            </a:r>
            <a:r>
              <a:rPr lang="ru-RU" sz="1600" b="1" dirty="0">
                <a:solidFill>
                  <a:srgbClr val="A8246F"/>
                </a:solidFill>
                <a:ea typeface="Arial" panose="020B0604020202020204" pitchFamily="34" charset="0"/>
              </a:rPr>
              <a:t>в 09.00 по местному </a:t>
            </a:r>
            <a:r>
              <a:rPr lang="ru-RU" sz="16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времени</a:t>
            </a:r>
            <a:endParaRPr lang="ru-RU" sz="1600" b="1" dirty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2000" b="1" dirty="0">
                <a:ea typeface="Times New Roman" panose="02020603050405020304" pitchFamily="18" charset="0"/>
              </a:rPr>
              <a:t>выполнения диагностических </a:t>
            </a:r>
            <a:r>
              <a:rPr lang="ru-RU" sz="2000" b="1" dirty="0" smtClean="0">
                <a:ea typeface="Times New Roman" panose="02020603050405020304" pitchFamily="18" charset="0"/>
              </a:rPr>
              <a:t>работ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0689631"/>
              </p:ext>
            </p:extLst>
          </p:nvPr>
        </p:nvGraphicFramePr>
        <p:xfrm>
          <a:off x="1600201" y="2879754"/>
          <a:ext cx="6713056" cy="2057400"/>
        </p:xfrm>
        <a:graphic>
          <a:graphicData uri="http://schemas.openxmlformats.org/drawingml/2006/table">
            <a:tbl>
              <a:tblPr firstRow="1" firstCol="1" bandRow="1"/>
              <a:tblGrid>
                <a:gridCol w="3320536">
                  <a:extLst>
                    <a:ext uri="{9D8B030D-6E8A-4147-A177-3AD203B41FA5}">
                      <a16:colId xmlns:a16="http://schemas.microsoft.com/office/drawing/2014/main" xmlns="" val="2310280209"/>
                    </a:ext>
                  </a:extLst>
                </a:gridCol>
                <a:gridCol w="3392520">
                  <a:extLst>
                    <a:ext uri="{9D8B030D-6E8A-4147-A177-3AD203B41FA5}">
                      <a16:colId xmlns:a16="http://schemas.microsoft.com/office/drawing/2014/main" xmlns="" val="17760451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Название учебного предмета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Продолжительность выполнения диагностической работы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674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02477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3719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3151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часа 30 минут (150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4059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79708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7099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49263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5579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5984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989</Words>
  <Application>Microsoft Office PowerPoint</Application>
  <PresentationFormat>Экран (16:9)</PresentationFormat>
  <Paragraphs>135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3_Тема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Начальное общее образование  в Республике Татарстан</dc:title>
  <dc:creator>Гульфия Ахвердиева</dc:creator>
  <cp:lastModifiedBy>Федюнина</cp:lastModifiedBy>
  <cp:revision>121</cp:revision>
  <cp:lastPrinted>2020-01-27T11:46:39Z</cp:lastPrinted>
  <dcterms:created xsi:type="dcterms:W3CDTF">2020-01-27T06:48:01Z</dcterms:created>
  <dcterms:modified xsi:type="dcterms:W3CDTF">2020-11-23T11:22:19Z</dcterms:modified>
</cp:coreProperties>
</file>